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4" r:id="rId5"/>
    <p:sldId id="305" r:id="rId6"/>
    <p:sldId id="282" r:id="rId7"/>
    <p:sldId id="346" r:id="rId8"/>
    <p:sldId id="283" r:id="rId9"/>
    <p:sldId id="376" r:id="rId10"/>
    <p:sldId id="375" r:id="rId11"/>
    <p:sldId id="377" r:id="rId12"/>
    <p:sldId id="302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AC7"/>
    <a:srgbClr val="939393"/>
    <a:srgbClr val="FFFFFF"/>
    <a:srgbClr val="FFFF99"/>
    <a:srgbClr val="B4CC95"/>
    <a:srgbClr val="D9D9D9"/>
    <a:srgbClr val="E8E8E8"/>
    <a:srgbClr val="E8F2F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2" autoAdjust="0"/>
    <p:restoredTop sz="95405" autoAdjust="0"/>
  </p:normalViewPr>
  <p:slideViewPr>
    <p:cSldViewPr snapToGrid="0">
      <p:cViewPr varScale="1">
        <p:scale>
          <a:sx n="111" d="100"/>
          <a:sy n="111" d="100"/>
        </p:scale>
        <p:origin x="10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38"/>
    </p:cViewPr>
  </p:sorterViewPr>
  <p:notesViewPr>
    <p:cSldViewPr snapToGrid="0">
      <p:cViewPr>
        <p:scale>
          <a:sx n="172" d="100"/>
          <a:sy n="172" d="100"/>
        </p:scale>
        <p:origin x="768" y="-16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29750B-B654-4C8C-A36A-8D95A9C8E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8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2/8/2016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CCF2DF-31DB-44AF-A92E-B0BDDF848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48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797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737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18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259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679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6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3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397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©2020  The Tennant Company  Rev. March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986411"/>
            <a:ext cx="8229600" cy="5433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©2020  The Tennant Company  Rev. 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683B-B112-4496-A737-3130FD5838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89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6275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©2020  The Tennant Company  Rev. March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A9683B-B112-4496-A737-3130FD5838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5" y="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175" y="0"/>
            <a:ext cx="177800" cy="1219200"/>
          </a:xfrm>
          <a:prstGeom prst="rect">
            <a:avLst/>
          </a:prstGeom>
          <a:solidFill>
            <a:srgbClr val="C1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81075"/>
            <a:ext cx="9144000" cy="514350"/>
          </a:xfrm>
          <a:prstGeom prst="rect">
            <a:avLst/>
          </a:prstGeom>
          <a:solidFill>
            <a:srgbClr val="46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5838"/>
            <a:ext cx="8229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4013" y="688975"/>
            <a:ext cx="500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spc="200" dirty="0">
                <a:solidFill>
                  <a:schemeClr val="bg1">
                    <a:lumMod val="65000"/>
                  </a:schemeClr>
                </a:solidFill>
              </a:rPr>
              <a:t>CREATING A CLEANER, SAFER, HEALTHIER WORLD.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S7 Product Guide (PAS Guide)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81173"/>
            <a:ext cx="8056485" cy="2773071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Purpose of this internal product guide: Self-train and educate on S7 Sweeper</a:t>
            </a:r>
          </a:p>
          <a:p>
            <a:pPr>
              <a:spcBef>
                <a:spcPts val="300"/>
              </a:spcBef>
            </a:pPr>
            <a:endParaRPr lang="en-US" sz="1050" dirty="0"/>
          </a:p>
          <a:p>
            <a:pPr>
              <a:spcBef>
                <a:spcPts val="300"/>
              </a:spcBef>
            </a:pPr>
            <a:r>
              <a:rPr lang="en-US" dirty="0"/>
              <a:t>Other helpful sources for understanding these products:</a:t>
            </a:r>
          </a:p>
          <a:p>
            <a:pPr marL="346075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Operator’s manual </a:t>
            </a:r>
          </a:p>
          <a:p>
            <a:pPr marL="346075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Brochure</a:t>
            </a:r>
          </a:p>
          <a:p>
            <a:pPr marL="346075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Public Website (videos available)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0128" y="6572381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</a:t>
            </a:r>
            <a:r>
              <a:rPr lang="en-US" dirty="0" smtClean="0"/>
              <a:t>April </a:t>
            </a:r>
            <a:r>
              <a:rPr lang="en-US" dirty="0"/>
              <a:t>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61738-DEE9-4A8F-883C-7B114EA9C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887" y="3018049"/>
            <a:ext cx="2584088" cy="3372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0230F-477F-48F6-90C4-72D11401F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66" y="3884371"/>
            <a:ext cx="3154588" cy="22744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88309"/>
            <a:ext cx="2863901" cy="4122192"/>
          </a:xfrm>
        </p:spPr>
        <p:txBody>
          <a:bodyPr>
            <a:normAutofit/>
          </a:bodyPr>
          <a:lstStyle/>
          <a:p>
            <a:r>
              <a:rPr lang="en-US" sz="1900" b="1" dirty="0"/>
              <a:t>Utilize IPC machines to </a:t>
            </a: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Enhance margins – replace current outsourced walk-behind sweepers with machines from IPC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Return to similar IPC sweepers previously sold by Tennant (S8)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Eliminate the S3 push sweeper altogether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2816D1-D03A-45D6-9FD8-BEF8F434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72381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</a:t>
            </a:r>
            <a:r>
              <a:rPr lang="en-US" dirty="0" smtClean="0"/>
              <a:t>April </a:t>
            </a:r>
            <a:r>
              <a:rPr lang="en-US" dirty="0"/>
              <a:t>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3" r="29806"/>
          <a:stretch/>
        </p:blipFill>
        <p:spPr>
          <a:xfrm>
            <a:off x="4332303" y="1567497"/>
            <a:ext cx="3897297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3538" y="949325"/>
            <a:ext cx="8229600" cy="606425"/>
          </a:xfrm>
        </p:spPr>
        <p:txBody>
          <a:bodyPr/>
          <a:lstStyle/>
          <a:p>
            <a:r>
              <a:rPr lang="en-US" altLang="en-US" dirty="0"/>
              <a:t>Markets and Applications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17348"/>
              </p:ext>
            </p:extLst>
          </p:nvPr>
        </p:nvGraphicFramePr>
        <p:xfrm>
          <a:off x="457200" y="1753149"/>
          <a:ext cx="8382000" cy="26505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6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 TYPES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7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Retail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Aisle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ways,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space,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walks, parking lots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Carpet, VCT,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tile, concrete, asphalt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7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Education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entryways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sidewalks, parking lots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Carpet, VCT,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tile, concrete, asphalt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7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Hallways,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entryways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handicapped ramps, sidewalks, parking lots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Carpet, VCT,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tile, concrete, asphalt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7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Hospitality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Lobbies,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hallways, sidewalks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parking lots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Carpet, VCT,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tile, concrete, asphalt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9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Logistics/Manufacturing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Aisles,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areas, ramps, parking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Sealed concrete,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polished concrete, coated floors, asphalt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F9DA461-A987-4B0F-8977-777CE700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72381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</a:t>
            </a:r>
            <a:r>
              <a:rPr lang="en-US" dirty="0" smtClean="0"/>
              <a:t>April </a:t>
            </a:r>
            <a:r>
              <a:rPr lang="en-US" dirty="0"/>
              <a:t>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C2ABF-101D-446F-849C-6B5F6A887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09" y="5044535"/>
            <a:ext cx="2111121" cy="1407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4F5CE7-1C78-41CC-B6EF-2230FF3C0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57" y="5079014"/>
            <a:ext cx="2063153" cy="13729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AEC683-7AB2-4B93-866E-DEFE1B7F2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3" y="5072881"/>
            <a:ext cx="1880367" cy="13852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Product </a:t>
            </a:r>
            <a:r>
              <a:rPr lang="en-US" dirty="0"/>
              <a:t>Specifications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106E8F-CD0D-4965-AB7E-980DC7CD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</a:t>
            </a:r>
            <a:r>
              <a:rPr lang="en-US" dirty="0" smtClean="0"/>
              <a:t>April </a:t>
            </a:r>
            <a:r>
              <a:rPr lang="en-US" dirty="0"/>
              <a:t>2020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3543"/>
              </p:ext>
            </p:extLst>
          </p:nvPr>
        </p:nvGraphicFramePr>
        <p:xfrm>
          <a:off x="457199" y="1847465"/>
          <a:ext cx="5287137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Feature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Specification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Cleaning path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700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Productivity (per hour) Theoretical Max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2601 m²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Productivity (per hour) Practical Max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2508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m²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Hopper capacity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45 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Battery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Gel 105Ah-C5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nl-BE" sz="1600" u="none" strike="noStrike" dirty="0" smtClean="0">
                          <a:effectLst/>
                        </a:rPr>
                        <a:t>12V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Battery run </a:t>
                      </a:r>
                      <a:r>
                        <a:rPr lang="en-US" sz="1600" u="none" strike="noStrike" dirty="0" smtClean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Up to 3 hours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Length x width x height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1245 x 737 x 959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Weight (excl. batteries)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75 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Sound level (operator’s </a:t>
                      </a:r>
                      <a:r>
                        <a:rPr lang="en-US" sz="1600" u="none" strike="noStrike" dirty="0" smtClean="0">
                          <a:effectLst/>
                        </a:rPr>
                        <a:t>ear)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smtClean="0">
                          <a:effectLst/>
                        </a:rPr>
                        <a:t>70 dbA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r="22136"/>
          <a:stretch/>
        </p:blipFill>
        <p:spPr>
          <a:xfrm>
            <a:off x="6107601" y="2324834"/>
            <a:ext cx="2787823" cy="28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8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Key Highlights</a:t>
            </a:r>
            <a:endParaRPr lang="en-US" altLang="en-US" dirty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94865" y="1972900"/>
            <a:ext cx="2810092" cy="4220299"/>
          </a:xfrm>
        </p:spPr>
        <p:txBody>
          <a:bodyPr>
            <a:noAutofit/>
          </a:bodyPr>
          <a:lstStyle/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/>
              <a:t>70 </a:t>
            </a:r>
            <a:r>
              <a:rPr lang="en-US" sz="1400" b="1" dirty="0"/>
              <a:t>cm overall path width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50 </a:t>
            </a:r>
            <a:r>
              <a:rPr lang="en-US" sz="1400" dirty="0"/>
              <a:t>cm main brush </a:t>
            </a:r>
          </a:p>
          <a:p>
            <a:pPr>
              <a:buClr>
                <a:srgbClr val="009AC7"/>
              </a:buClr>
            </a:pPr>
            <a:endParaRPr lang="en-US" sz="1400" b="1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Sealed battery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105 AH (C5) with onboard charger</a:t>
            </a:r>
          </a:p>
          <a:p>
            <a:pPr>
              <a:buClr>
                <a:srgbClr val="009AC7"/>
              </a:buClr>
            </a:pPr>
            <a:endParaRPr lang="en-US" sz="20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Hopper capacity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45 </a:t>
            </a:r>
            <a:r>
              <a:rPr lang="en-US" sz="1400" dirty="0"/>
              <a:t>L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8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Filtration</a:t>
            </a:r>
            <a:r>
              <a:rPr lang="en-US" sz="1400" dirty="0"/>
              <a:t> 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Pre-filter and main filter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Main filter at </a:t>
            </a:r>
            <a:r>
              <a:rPr lang="en-US" sz="1400" dirty="0" smtClean="0"/>
              <a:t>99.5% </a:t>
            </a:r>
            <a:r>
              <a:rPr lang="en-US" sz="1400" dirty="0"/>
              <a:t>at 5 microns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800" b="1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rgbClr val="009AC7"/>
              </a:buClr>
            </a:pPr>
            <a:endParaRPr lang="en-US" sz="1600" b="1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19658-E61A-4D24-AA32-059359BADD68}"/>
              </a:ext>
            </a:extLst>
          </p:cNvPr>
          <p:cNvSpPr txBox="1"/>
          <p:nvPr/>
        </p:nvSpPr>
        <p:spPr>
          <a:xfrm>
            <a:off x="3575207" y="557463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Onboard </a:t>
            </a:r>
            <a:r>
              <a:rPr lang="en-US" dirty="0"/>
              <a:t>Charger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C8D2C-D030-44A5-840C-3731EB216DD2}"/>
              </a:ext>
            </a:extLst>
          </p:cNvPr>
          <p:cNvSpPr txBox="1"/>
          <p:nvPr/>
        </p:nvSpPr>
        <p:spPr>
          <a:xfrm>
            <a:off x="6318407" y="557463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Pre-Filter and Main Filter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6F1E3A0-3739-4562-A7FF-0DED3C55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</a:t>
            </a:r>
            <a:r>
              <a:rPr lang="en-US" dirty="0" smtClean="0"/>
              <a:t>April </a:t>
            </a:r>
            <a:r>
              <a:rPr lang="en-US" dirty="0"/>
              <a:t>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0EFE0-9A5A-44A8-8B40-211A45594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63" y="2453554"/>
            <a:ext cx="2224132" cy="303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0B68F-D43D-4F4C-A1C8-26BB26D29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07" y="2453554"/>
            <a:ext cx="2603186" cy="29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l-BE" altLang="en-US" dirty="0" smtClean="0"/>
              <a:t>Brush Settings and Replacement</a:t>
            </a:r>
            <a:endParaRPr lang="en-US" altLang="en-US" dirty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198" y="1617038"/>
            <a:ext cx="4188053" cy="2493323"/>
          </a:xfrm>
        </p:spPr>
        <p:txBody>
          <a:bodyPr>
            <a:noAutofit/>
          </a:bodyPr>
          <a:lstStyle/>
          <a:p>
            <a:pPr marL="287337" lvl="1">
              <a:buClr>
                <a:srgbClr val="009AC7"/>
              </a:buClr>
            </a:pPr>
            <a:endParaRPr lang="en-US" sz="14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Adjustable main and side brush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Main brush </a:t>
            </a:r>
            <a:r>
              <a:rPr lang="en-US" sz="1400" dirty="0" smtClean="0"/>
              <a:t>is set </a:t>
            </a:r>
            <a:r>
              <a:rPr lang="en-US" sz="1400" dirty="0"/>
              <a:t>for hard </a:t>
            </a:r>
            <a:r>
              <a:rPr lang="en-US" sz="1400" dirty="0" smtClean="0"/>
              <a:t>floor. </a:t>
            </a:r>
            <a:r>
              <a:rPr lang="en-US" sz="1400" dirty="0"/>
              <a:t>A</a:t>
            </a:r>
            <a:r>
              <a:rPr lang="en-US" sz="1400" dirty="0" smtClean="0"/>
              <a:t>djust </a:t>
            </a:r>
            <a:r>
              <a:rPr lang="en-US" sz="1400" dirty="0"/>
              <a:t>brush height with adjustment knob under </a:t>
            </a:r>
            <a:r>
              <a:rPr lang="en-US" sz="1400" dirty="0" smtClean="0"/>
              <a:t>hood.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400" dirty="0" smtClean="0"/>
              <a:t>Side brush adjustment and replacement: tools required.</a:t>
            </a:r>
            <a:endParaRPr lang="en-US" sz="14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/>
              <a:t>Main </a:t>
            </a:r>
            <a:r>
              <a:rPr lang="en-US" sz="1400" b="1" dirty="0"/>
              <a:t>brush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When replacing main </a:t>
            </a:r>
            <a:r>
              <a:rPr lang="en-US" sz="1400" dirty="0" smtClean="0"/>
              <a:t>brush:</a:t>
            </a:r>
            <a:endParaRPr lang="en-US" sz="1400" dirty="0"/>
          </a:p>
          <a:p>
            <a:pPr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Make sure the </a:t>
            </a:r>
            <a:r>
              <a:rPr lang="en-US" sz="1400" dirty="0" smtClean="0"/>
              <a:t>“w” </a:t>
            </a:r>
            <a:r>
              <a:rPr lang="en-US" sz="1400" dirty="0"/>
              <a:t>in the </a:t>
            </a:r>
            <a:r>
              <a:rPr lang="en-US" sz="1400" dirty="0" smtClean="0"/>
              <a:t>pattern </a:t>
            </a:r>
            <a:r>
              <a:rPr lang="en-US" sz="1400" dirty="0"/>
              <a:t>is </a:t>
            </a:r>
            <a:r>
              <a:rPr lang="en-US" sz="1400" dirty="0" smtClean="0"/>
              <a:t>as shown:</a:t>
            </a:r>
            <a:endParaRPr lang="en-US" sz="1400" dirty="0"/>
          </a:p>
          <a:p>
            <a:pPr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EF255E8-CEAF-43C6-BDF8-E2F381C4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</a:t>
            </a:r>
            <a:r>
              <a:rPr lang="en-US" dirty="0" smtClean="0"/>
              <a:t>April </a:t>
            </a:r>
            <a:r>
              <a:rPr lang="en-US" dirty="0"/>
              <a:t>2020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1895" y="4557673"/>
            <a:ext cx="3616212" cy="1800069"/>
            <a:chOff x="1397006" y="4343279"/>
            <a:chExt cx="2037844" cy="10143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B42684-370B-4FE9-B3AB-952F63461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006" y="4343279"/>
              <a:ext cx="2037844" cy="1014393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1470457" y="4483327"/>
              <a:ext cx="1846554" cy="186431"/>
            </a:xfrm>
            <a:custGeom>
              <a:avLst/>
              <a:gdLst>
                <a:gd name="connsiteX0" fmla="*/ 0 w 1553592"/>
                <a:gd name="connsiteY0" fmla="*/ 62144 h 186431"/>
                <a:gd name="connsiteX1" fmla="*/ 355107 w 1553592"/>
                <a:gd name="connsiteY1" fmla="*/ 177553 h 186431"/>
                <a:gd name="connsiteX2" fmla="*/ 763480 w 1553592"/>
                <a:gd name="connsiteY2" fmla="*/ 0 h 186431"/>
                <a:gd name="connsiteX3" fmla="*/ 1269507 w 1553592"/>
                <a:gd name="connsiteY3" fmla="*/ 186431 h 186431"/>
                <a:gd name="connsiteX4" fmla="*/ 1553592 w 1553592"/>
                <a:gd name="connsiteY4" fmla="*/ 26633 h 186431"/>
                <a:gd name="connsiteX0" fmla="*/ 0 w 1722267"/>
                <a:gd name="connsiteY0" fmla="*/ 71022 h 186431"/>
                <a:gd name="connsiteX1" fmla="*/ 523782 w 1722267"/>
                <a:gd name="connsiteY1" fmla="*/ 177553 h 186431"/>
                <a:gd name="connsiteX2" fmla="*/ 932155 w 1722267"/>
                <a:gd name="connsiteY2" fmla="*/ 0 h 186431"/>
                <a:gd name="connsiteX3" fmla="*/ 1438182 w 1722267"/>
                <a:gd name="connsiteY3" fmla="*/ 186431 h 186431"/>
                <a:gd name="connsiteX4" fmla="*/ 1722267 w 1722267"/>
                <a:gd name="connsiteY4" fmla="*/ 26633 h 186431"/>
                <a:gd name="connsiteX0" fmla="*/ 0 w 1722267"/>
                <a:gd name="connsiteY0" fmla="*/ 71022 h 204186"/>
                <a:gd name="connsiteX1" fmla="*/ 319595 w 1722267"/>
                <a:gd name="connsiteY1" fmla="*/ 204186 h 204186"/>
                <a:gd name="connsiteX2" fmla="*/ 932155 w 1722267"/>
                <a:gd name="connsiteY2" fmla="*/ 0 h 204186"/>
                <a:gd name="connsiteX3" fmla="*/ 1438182 w 1722267"/>
                <a:gd name="connsiteY3" fmla="*/ 186431 h 204186"/>
                <a:gd name="connsiteX4" fmla="*/ 1722267 w 1722267"/>
                <a:gd name="connsiteY4" fmla="*/ 26633 h 204186"/>
                <a:gd name="connsiteX0" fmla="*/ 0 w 1722267"/>
                <a:gd name="connsiteY0" fmla="*/ 44389 h 177553"/>
                <a:gd name="connsiteX1" fmla="*/ 319595 w 1722267"/>
                <a:gd name="connsiteY1" fmla="*/ 177553 h 177553"/>
                <a:gd name="connsiteX2" fmla="*/ 932155 w 1722267"/>
                <a:gd name="connsiteY2" fmla="*/ 17755 h 177553"/>
                <a:gd name="connsiteX3" fmla="*/ 1438182 w 1722267"/>
                <a:gd name="connsiteY3" fmla="*/ 159798 h 177553"/>
                <a:gd name="connsiteX4" fmla="*/ 1722267 w 1722267"/>
                <a:gd name="connsiteY4" fmla="*/ 0 h 177553"/>
                <a:gd name="connsiteX0" fmla="*/ 0 w 1722267"/>
                <a:gd name="connsiteY0" fmla="*/ 44389 h 204186"/>
                <a:gd name="connsiteX1" fmla="*/ 319595 w 1722267"/>
                <a:gd name="connsiteY1" fmla="*/ 177553 h 204186"/>
                <a:gd name="connsiteX2" fmla="*/ 932155 w 1722267"/>
                <a:gd name="connsiteY2" fmla="*/ 17755 h 204186"/>
                <a:gd name="connsiteX3" fmla="*/ 1509204 w 1722267"/>
                <a:gd name="connsiteY3" fmla="*/ 204186 h 204186"/>
                <a:gd name="connsiteX4" fmla="*/ 1722267 w 1722267"/>
                <a:gd name="connsiteY4" fmla="*/ 0 h 204186"/>
                <a:gd name="connsiteX0" fmla="*/ 0 w 1846554"/>
                <a:gd name="connsiteY0" fmla="*/ 26634 h 186431"/>
                <a:gd name="connsiteX1" fmla="*/ 319595 w 1846554"/>
                <a:gd name="connsiteY1" fmla="*/ 159798 h 186431"/>
                <a:gd name="connsiteX2" fmla="*/ 932155 w 1846554"/>
                <a:gd name="connsiteY2" fmla="*/ 0 h 186431"/>
                <a:gd name="connsiteX3" fmla="*/ 1509204 w 1846554"/>
                <a:gd name="connsiteY3" fmla="*/ 186431 h 186431"/>
                <a:gd name="connsiteX4" fmla="*/ 1846554 w 1846554"/>
                <a:gd name="connsiteY4" fmla="*/ 8878 h 1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554" h="186431">
                  <a:moveTo>
                    <a:pt x="0" y="26634"/>
                  </a:moveTo>
                  <a:lnTo>
                    <a:pt x="319595" y="159798"/>
                  </a:lnTo>
                  <a:lnTo>
                    <a:pt x="932155" y="0"/>
                  </a:lnTo>
                  <a:lnTo>
                    <a:pt x="1509204" y="186431"/>
                  </a:lnTo>
                  <a:lnTo>
                    <a:pt x="1846554" y="887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59249" y="4431222"/>
            <a:ext cx="2387902" cy="2063352"/>
            <a:chOff x="4336099" y="2223821"/>
            <a:chExt cx="3984084" cy="34425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98D1549-1A3C-4791-89C0-FADE5AFE2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4896" y="2223821"/>
              <a:ext cx="3675287" cy="32260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8D1549-1A3C-4791-89C0-FADE5AFE2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452" t="28370" r="34072" b="48413"/>
            <a:stretch/>
          </p:blipFill>
          <p:spPr>
            <a:xfrm>
              <a:off x="4336099" y="3836822"/>
              <a:ext cx="1568809" cy="1829589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2F2F7CB-DF98-4CE7-9930-C920907DF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0503" y="3470035"/>
              <a:ext cx="1547336" cy="11065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245012" y="356274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itchFamily="34" charset="0"/>
              </a:rPr>
              <a:t>Make sure to adjust the carpet height knob back to the initial starting point as shown on the decal</a:t>
            </a:r>
          </a:p>
        </p:txBody>
      </p:sp>
    </p:spTree>
    <p:extLst>
      <p:ext uri="{BB962C8B-B14F-4D97-AF65-F5344CB8AC3E}">
        <p14:creationId xmlns:p14="http://schemas.microsoft.com/office/powerpoint/2010/main" val="110721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Safe and Comfortable Operations</a:t>
            </a:r>
            <a:endParaRPr lang="en-US" altLang="en-US" dirty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261494" y="1811305"/>
            <a:ext cx="4997436" cy="4592760"/>
          </a:xfrm>
        </p:spPr>
        <p:txBody>
          <a:bodyPr>
            <a:noAutofit/>
          </a:bodyPr>
          <a:lstStyle/>
          <a:p>
            <a:pPr>
              <a:buClr>
                <a:srgbClr val="009AC7"/>
              </a:buClr>
            </a:pPr>
            <a:endParaRPr lang="en-US" sz="800" b="1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Simple controls with electronic filter shaker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Safety is assured with key on/off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Easily see battery status with battery discharge indicator lights 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Cleaning the filter is easy with built-in electronic filter </a:t>
            </a:r>
            <a:r>
              <a:rPr lang="en-US" sz="1400" dirty="0" smtClean="0"/>
              <a:t>shaker (1)</a:t>
            </a:r>
            <a:endParaRPr lang="en-US" sz="1400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Unit </a:t>
            </a:r>
            <a:r>
              <a:rPr lang="en-US" sz="1400" dirty="0"/>
              <a:t>moves easily when engaging drive </a:t>
            </a:r>
            <a:r>
              <a:rPr lang="en-US" sz="1400" dirty="0" smtClean="0"/>
              <a:t>lever (2)</a:t>
            </a:r>
          </a:p>
          <a:p>
            <a:pPr marL="1084263"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400" dirty="0" smtClean="0"/>
              <a:t>Forward only</a:t>
            </a:r>
          </a:p>
          <a:p>
            <a:pPr marL="1084263"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400" dirty="0" smtClean="0"/>
              <a:t>Manually pull machine for backward</a:t>
            </a:r>
            <a:endParaRPr lang="en-US" sz="1400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Pick up bulkier items </a:t>
            </a:r>
            <a:r>
              <a:rPr lang="en-US" sz="1400" dirty="0" smtClean="0"/>
              <a:t>when the </a:t>
            </a:r>
            <a:r>
              <a:rPr lang="en-US" sz="1400" dirty="0"/>
              <a:t>flap trap lever </a:t>
            </a:r>
            <a:r>
              <a:rPr lang="en-US" sz="1400" dirty="0" smtClean="0"/>
              <a:t>is engaged (3)</a:t>
            </a:r>
            <a:endParaRPr lang="en-US" sz="1400" dirty="0">
              <a:solidFill>
                <a:srgbClr val="FF0000"/>
              </a:solidFill>
            </a:endParaRPr>
          </a:p>
          <a:p>
            <a:pPr lvl="1">
              <a:buClr>
                <a:srgbClr val="009AC7"/>
              </a:buClr>
            </a:pPr>
            <a:endParaRPr lang="en-US" sz="1400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Safe for operators and others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Breathe easy at </a:t>
            </a:r>
            <a:r>
              <a:rPr lang="en-US" sz="1400" dirty="0" smtClean="0"/>
              <a:t>99.5% </a:t>
            </a:r>
            <a:r>
              <a:rPr lang="en-US" sz="1400" dirty="0"/>
              <a:t>filtration up to 5 microns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Work quietly when people are present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Sealed batteries ensure no overspills/splashes to harm the working environment or employees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rgbClr val="009AC7"/>
              </a:buClr>
            </a:pPr>
            <a:endParaRPr lang="en-US" sz="1600" b="1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288925"/>
          </a:xfrm>
        </p:spPr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97D3248-9067-4368-BD86-2852F7BF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</a:t>
            </a:r>
            <a:r>
              <a:rPr lang="en-US" dirty="0" smtClean="0"/>
              <a:t>April </a:t>
            </a:r>
            <a:r>
              <a:rPr lang="en-US" dirty="0"/>
              <a:t>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EBDA2-9FFB-43B1-BD77-DC0200879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03"/>
          <a:stretch/>
        </p:blipFill>
        <p:spPr>
          <a:xfrm>
            <a:off x="7693333" y="4560102"/>
            <a:ext cx="1356067" cy="1627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CC761F-4C52-4AAD-9F1F-9501D8D4B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7527" r="10744"/>
          <a:stretch/>
        </p:blipFill>
        <p:spPr>
          <a:xfrm rot="10800000">
            <a:off x="5413787" y="1995480"/>
            <a:ext cx="3073265" cy="2378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B61738-DEE9-4A8F-883C-7B114EA9CB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34" r="15135" b="76810"/>
          <a:stretch/>
        </p:blipFill>
        <p:spPr>
          <a:xfrm>
            <a:off x="4981380" y="4845054"/>
            <a:ext cx="2579297" cy="12525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46134" y="3472942"/>
            <a:ext cx="337351" cy="337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20223" y="4772018"/>
            <a:ext cx="337351" cy="337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408134" y="4772017"/>
            <a:ext cx="337351" cy="337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3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3538" y="949325"/>
            <a:ext cx="8229600" cy="606425"/>
          </a:xfrm>
        </p:spPr>
        <p:txBody>
          <a:bodyPr/>
          <a:lstStyle/>
          <a:p>
            <a:r>
              <a:rPr lang="en-US" altLang="en-US" dirty="0" smtClean="0"/>
              <a:t>Pricing</a:t>
            </a:r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65559"/>
              </p:ext>
            </p:extLst>
          </p:nvPr>
        </p:nvGraphicFramePr>
        <p:xfrm>
          <a:off x="530224" y="1874838"/>
          <a:ext cx="3348715" cy="369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03">
                  <a:extLst>
                    <a:ext uri="{9D8B030D-6E8A-4147-A177-3AD203B41FA5}">
                      <a16:colId xmlns:a16="http://schemas.microsoft.com/office/drawing/2014/main" val="3312953649"/>
                    </a:ext>
                  </a:extLst>
                </a:gridCol>
                <a:gridCol w="114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4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S7 Machine and </a:t>
                      </a:r>
                    </a:p>
                    <a:p>
                      <a:pPr algn="ctr"/>
                      <a:r>
                        <a:rPr lang="en-US" sz="1100" dirty="0"/>
                        <a:t>common wear items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PN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List Price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2"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1251275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€ 4.250,00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Pre-filter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FTDP00004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€ 13,50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 filter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FTDP76065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€ 35,93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 Brush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SPPV00051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€ 65,46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Side Brush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PMVR00248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€ 25,55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Replacement Battery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994201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€ 513,64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3212249300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tabLst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Rubber Flap Kit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MPVR76042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€ 58,38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Rubber side skirt LH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MPVR75928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€ 6,89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Rubber side skirt RH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MPVR75922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€ 6,89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Rubber skirt inner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MPVR75927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€ 5,46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Rubber skirt rear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MPVR85933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23,85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 Front Skirt Flap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MPVR87400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€ 2,85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 Skirt Flap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MPVR00731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€ 2,99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55FB6CB-B8F5-4520-B5B1-9EAA8F89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</a:t>
            </a:r>
            <a:r>
              <a:rPr lang="en-US" dirty="0" smtClean="0"/>
              <a:t>April </a:t>
            </a:r>
            <a:r>
              <a:rPr lang="en-US" dirty="0"/>
              <a:t>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t="1035" r="24562" b="-1035"/>
          <a:stretch/>
        </p:blipFill>
        <p:spPr>
          <a:xfrm>
            <a:off x="5516784" y="1992321"/>
            <a:ext cx="3076354" cy="32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4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S7 Summary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5691" y="1924716"/>
            <a:ext cx="4874722" cy="1813352"/>
          </a:xfrm>
        </p:spPr>
        <p:txBody>
          <a:bodyPr>
            <a:normAutofit/>
          </a:bodyPr>
          <a:lstStyle/>
          <a:p>
            <a:pPr marL="225425" indent="-225425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/>
              <a:t>Additional</a:t>
            </a:r>
            <a:r>
              <a:rPr lang="fr-FR" dirty="0"/>
              <a:t> </a:t>
            </a:r>
            <a:r>
              <a:rPr lang="en-US" dirty="0"/>
              <a:t>margin</a:t>
            </a:r>
            <a:r>
              <a:rPr lang="fr-FR" dirty="0"/>
              <a:t> </a:t>
            </a:r>
            <a:r>
              <a:rPr lang="en-US" dirty="0"/>
              <a:t>opportunities</a:t>
            </a:r>
          </a:p>
          <a:p>
            <a:pPr marL="628650" lvl="1" indent="-225425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fr-FR" sz="1600"/>
              <a:t>Tennant/IPC </a:t>
            </a:r>
            <a:r>
              <a:rPr lang="fr-FR" sz="1600" dirty="0"/>
              <a:t>product vs. </a:t>
            </a:r>
            <a:r>
              <a:rPr lang="en-US" sz="1600" dirty="0"/>
              <a:t>Outsourced</a:t>
            </a:r>
          </a:p>
          <a:p>
            <a:pPr marL="225425" indent="-225425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/>
              <a:t>Improved cleaning cost for our customers</a:t>
            </a:r>
          </a:p>
          <a:p>
            <a:pPr marL="628650" lvl="1" indent="-225425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Lower acquisition costs</a:t>
            </a:r>
          </a:p>
          <a:p>
            <a:endParaRPr lang="en-US" dirty="0"/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3F79DC-A0EC-424A-A63F-C4EDF842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</a:t>
            </a:r>
            <a:r>
              <a:rPr lang="en-US"/>
              <a:t>Company       </a:t>
            </a:r>
            <a:r>
              <a:rPr lang="en-US" smtClean="0"/>
              <a:t>April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07117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03339e0d0d67e9735ef2d389b49b9619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42e70a105afa13c0aba71bd4d566973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Secured Only</SecurityType>
    <UserRoles xmlns="0376508a-3691-412d-a127-f3009102e432"/>
    <SalesOrg xmlns="0376508a-3691-412d-a127-f3009102e432">
      <Value>9</Value>
    </SalesOrg>
    <Innovation xmlns="0376508a-3691-412d-a127-f3009102e432">
      <Value>1</Value>
    </Innovation>
    <Sold_x002d_To xmlns="0376508a-3691-412d-a127-f3009102e432" xsi:nil="true"/>
    <CustomerGroup xmlns="0376508a-3691-412d-a127-f3009102e432"/>
    <SalesDistrict xmlns="0376508a-3691-412d-a127-f3009102e432">
      <Value>3</Value>
    </SalesDistrict>
    <Customer_x0020_Name xmlns="0376508a-3691-412d-a127-f3009102e432" xsi:nil="true"/>
    <Category xmlns="0376508a-3691-412d-a127-f3009102e432">
      <Value>6</Value>
    </Category>
    <MarketingChannel xmlns="0376508a-3691-412d-a127-f3009102e432">
      <Value>3</Value>
      <Value>10</Value>
      <Value>16</Value>
      <Value>2</Value>
      <Value>1</Value>
      <Value>11</Value>
      <Value>12</Value>
      <Value>8</Value>
      <Value>15</Value>
    </MarketingChannel>
    <SalesChannel xmlns="0376508a-3691-412d-a127-f3009102e432">
      <Value>2</Value>
    </SalesChannel>
    <Brand xmlns="0376508a-3691-412d-a127-f3009102e432">
      <Value>1</Value>
    </Brand>
    <Language xmlns="0376508a-3691-412d-a127-f3009102e432">
      <Value>1</Value>
    </Language>
    <Applications xmlns="0376508a-3691-412d-a127-f3009102e432"/>
    <Country xmlns="0376508a-3691-412d-a127-f3009102e432"/>
    <LiteratureType xmlns="0376508a-3691-412d-a127-f3009102e432">18</LiteratureType>
    <Industry xmlns="0376508a-3691-412d-a127-f3009102e432"/>
    <Product xmlns="0376508a-3691-412d-a127-f3009102e432">
      <Value>811</Value>
    </Product>
    <AssetType xmlns="0376508a-3691-412d-a127-f3009102e432">33</AssetType>
  </documentManagement>
</p:properties>
</file>

<file path=customXml/itemProps1.xml><?xml version="1.0" encoding="utf-8"?>
<ds:datastoreItem xmlns:ds="http://schemas.openxmlformats.org/officeDocument/2006/customXml" ds:itemID="{248EAB80-5808-4192-B53A-0D7736CCD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6508a-3691-412d-a127-f3009102e4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8922A-F02F-4C7F-B542-68BF33A74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E2994-6D8D-477E-83FE-1C655B3CDAFA}">
  <ds:schemaRefs>
    <ds:schemaRef ds:uri="0376508a-3691-412d-a127-f3009102e432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14672</TotalTime>
  <Words>686</Words>
  <Application>Microsoft Office PowerPoint</Application>
  <PresentationFormat>Bildspel på skärmen (4:3)</PresentationFormat>
  <Paragraphs>176</Paragraphs>
  <Slides>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S7 Product Guide (PAS Guide)</vt:lpstr>
      <vt:lpstr>Product Strategy</vt:lpstr>
      <vt:lpstr>Markets and Applications</vt:lpstr>
      <vt:lpstr>Product Specifications</vt:lpstr>
      <vt:lpstr>Key Highlights</vt:lpstr>
      <vt:lpstr>Brush Settings and Replacement</vt:lpstr>
      <vt:lpstr>Safe and Comfortable Operations</vt:lpstr>
      <vt:lpstr>Pricing</vt:lpstr>
      <vt:lpstr>S7 Summary</vt:lpstr>
    </vt:vector>
  </TitlesOfParts>
  <Company>Tennant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T300-T300e PAS Guide-Customer Presentation</dc:title>
  <dc:creator>Commers, Barb</dc:creator>
  <cp:lastModifiedBy>Elvie Jäverstål</cp:lastModifiedBy>
  <cp:revision>894</cp:revision>
  <cp:lastPrinted>2016-12-09T18:18:00Z</cp:lastPrinted>
  <dcterms:created xsi:type="dcterms:W3CDTF">2012-06-05T14:24:02Z</dcterms:created>
  <dcterms:modified xsi:type="dcterms:W3CDTF">2020-06-11T09:24:56Z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  <property fmtid="{D5CDD505-2E9C-101B-9397-08002B2CF9AE}" pid="3" name="Order">
    <vt:r8>2382400</vt:r8>
  </property>
  <property fmtid="{D5CDD505-2E9C-101B-9397-08002B2CF9AE}" pid="4" name="ArticulateGUID">
    <vt:lpwstr>AEADEFC3-F8C0-4ABE-9016-695B79ED14D8</vt:lpwstr>
  </property>
  <property fmtid="{D5CDD505-2E9C-101B-9397-08002B2CF9AE}" pid="5" name="ArticulatePath">
    <vt:lpwstr>T600-T600e-PAS-Guide Presentation_Final</vt:lpwstr>
  </property>
</Properties>
</file>